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9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0" r:id="rId11"/>
    <p:sldId id="261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F479DCC-53EA-4247-98EF-B075FE40FE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06240" y="4231640"/>
            <a:ext cx="4572000" cy="1752600"/>
          </a:xfrm>
        </p:spPr>
        <p:txBody>
          <a:bodyPr/>
          <a:lstStyle/>
          <a:p>
            <a:r>
              <a:rPr lang="en-US" sz="2800" b="1" dirty="0">
                <a:solidFill>
                  <a:schemeClr val="tx1"/>
                </a:solidFill>
              </a:rPr>
              <a:t>Module 1</a:t>
            </a:r>
          </a:p>
          <a:p>
            <a:r>
              <a:rPr lang="en-US" b="1" dirty="0">
                <a:solidFill>
                  <a:schemeClr val="tx1"/>
                </a:solidFill>
              </a:rPr>
              <a:t>WHAT IS HEALTH LITERACY?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croll: Horizontal 2">
            <a:extLst>
              <a:ext uri="{FF2B5EF4-FFF2-40B4-BE49-F238E27FC236}">
                <a16:creationId xmlns:a16="http://schemas.microsoft.com/office/drawing/2014/main" xmlns="" id="{186B0388-A30E-46C6-A4C0-3FBFB822DD02}"/>
              </a:ext>
            </a:extLst>
          </p:cNvPr>
          <p:cNvSpPr/>
          <p:nvPr/>
        </p:nvSpPr>
        <p:spPr>
          <a:xfrm>
            <a:off x="1056640" y="812800"/>
            <a:ext cx="7030720" cy="4389120"/>
          </a:xfrm>
          <a:prstGeom prst="horizontalScroll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development of disease-specific training programs for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carers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patients, and general public, will 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 the health literacy levels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population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28E716C-1C70-4493-96D7-5F218EF48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do we need Health Literacy?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AD5BEC9-B930-4A9A-BB35-857F901FC3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6041571" cy="4800600"/>
          </a:xfrm>
        </p:spPr>
        <p:txBody>
          <a:bodyPr/>
          <a:lstStyle/>
          <a:p>
            <a:r>
              <a:rPr lang="en-US" dirty="0"/>
              <a:t>Doctor visits</a:t>
            </a:r>
          </a:p>
          <a:p>
            <a:r>
              <a:rPr lang="en-US" dirty="0"/>
              <a:t>Follow information on a medical leaflet</a:t>
            </a:r>
          </a:p>
          <a:p>
            <a:r>
              <a:rPr lang="en-US" dirty="0"/>
              <a:t>Ask for medical advice</a:t>
            </a:r>
          </a:p>
          <a:p>
            <a:r>
              <a:rPr lang="en-US" dirty="0"/>
              <a:t>Understand a food label</a:t>
            </a:r>
          </a:p>
          <a:p>
            <a:r>
              <a:rPr lang="en-US" dirty="0"/>
              <a:t>Watch health information series on TV</a:t>
            </a:r>
          </a:p>
          <a:p>
            <a:r>
              <a:rPr lang="en-US" dirty="0"/>
              <a:t>Get informed of Health </a:t>
            </a:r>
            <a:r>
              <a:rPr lang="en-US" dirty="0" smtClean="0"/>
              <a:t>Ministry's </a:t>
            </a:r>
            <a:r>
              <a:rPr lang="en-US" dirty="0"/>
              <a:t>policies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8086" y="2743452"/>
            <a:ext cx="2188029" cy="12224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8087" y="4069267"/>
            <a:ext cx="2200160" cy="13056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8086" y="1471284"/>
            <a:ext cx="2188029" cy="12721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5A7E5F-9FD5-4691-B346-9D9912098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skills are needed to maintain good levels of Health Literacy?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C19AB93F-0E8A-44AF-B712-C7C402282B5E}"/>
              </a:ext>
            </a:extLst>
          </p:cNvPr>
          <p:cNvSpPr/>
          <p:nvPr/>
        </p:nvSpPr>
        <p:spPr>
          <a:xfrm>
            <a:off x="723900" y="1879600"/>
            <a:ext cx="3136900" cy="187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 information </a:t>
            </a:r>
            <a:r>
              <a:rPr lang="en-US" sz="2000" dirty="0"/>
              <a:t>relevant to health </a:t>
            </a:r>
            <a:r>
              <a:rPr lang="en-US" sz="2000" dirty="0" err="1"/>
              <a:t>eg.</a:t>
            </a:r>
            <a:r>
              <a:rPr lang="en-US" sz="2000" dirty="0"/>
              <a:t> know how to search on the web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384000FB-3C89-49EE-B116-6F46A3D8A50C}"/>
              </a:ext>
            </a:extLst>
          </p:cNvPr>
          <p:cNvSpPr/>
          <p:nvPr/>
        </p:nvSpPr>
        <p:spPr>
          <a:xfrm>
            <a:off x="723900" y="4508499"/>
            <a:ext cx="3136900" cy="1905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the health information </a:t>
            </a:r>
            <a:r>
              <a:rPr lang="en-US" sz="2000" dirty="0"/>
              <a:t>that you have found </a:t>
            </a:r>
            <a:r>
              <a:rPr lang="en-US" sz="2000" dirty="0" err="1"/>
              <a:t>eg.</a:t>
            </a:r>
            <a:r>
              <a:rPr lang="en-US" sz="2000" dirty="0"/>
              <a:t> have the practical skills to clean an ulcer sore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2CC9C35B-C0E3-4B52-BBFC-CBFBACC0AD02}"/>
              </a:ext>
            </a:extLst>
          </p:cNvPr>
          <p:cNvSpPr/>
          <p:nvPr/>
        </p:nvSpPr>
        <p:spPr>
          <a:xfrm>
            <a:off x="5156200" y="1854200"/>
            <a:ext cx="3136900" cy="1905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Understand the information </a:t>
            </a:r>
            <a:r>
              <a:rPr lang="en-US" sz="2000" dirty="0"/>
              <a:t>that you have found </a:t>
            </a:r>
            <a:r>
              <a:rPr lang="en-US" sz="2000" dirty="0" err="1"/>
              <a:t>eg.</a:t>
            </a:r>
            <a:r>
              <a:rPr lang="en-US" sz="2000" dirty="0"/>
              <a:t> have good reading skills, know how to calculate numbers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056D3CB7-08D3-4951-80C3-C0736E714067}"/>
              </a:ext>
            </a:extLst>
          </p:cNvPr>
          <p:cNvSpPr/>
          <p:nvPr/>
        </p:nvSpPr>
        <p:spPr>
          <a:xfrm>
            <a:off x="5156200" y="4508500"/>
            <a:ext cx="3136900" cy="190499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 the information </a:t>
            </a:r>
            <a:r>
              <a:rPr lang="en-US" sz="2000" dirty="0"/>
              <a:t>that you have found </a:t>
            </a:r>
            <a:r>
              <a:rPr lang="en-US" sz="2000" dirty="0" err="1"/>
              <a:t>eg.</a:t>
            </a:r>
            <a:r>
              <a:rPr lang="en-US" sz="2000" dirty="0"/>
              <a:t> who has written the information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xmlns="" id="{74E3641F-D9FC-4D51-A019-E6A42005AA40}"/>
              </a:ext>
            </a:extLst>
          </p:cNvPr>
          <p:cNvSpPr/>
          <p:nvPr/>
        </p:nvSpPr>
        <p:spPr>
          <a:xfrm>
            <a:off x="4076700" y="2667000"/>
            <a:ext cx="774700" cy="444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xmlns="" id="{30A60424-E700-486B-8A13-31FA7CEE4DDC}"/>
              </a:ext>
            </a:extLst>
          </p:cNvPr>
          <p:cNvSpPr/>
          <p:nvPr/>
        </p:nvSpPr>
        <p:spPr>
          <a:xfrm>
            <a:off x="6705600" y="3937000"/>
            <a:ext cx="304800" cy="393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xmlns="" id="{876E3A38-4F23-4527-838D-1AC6FF1B2377}"/>
              </a:ext>
            </a:extLst>
          </p:cNvPr>
          <p:cNvSpPr/>
          <p:nvPr/>
        </p:nvSpPr>
        <p:spPr>
          <a:xfrm>
            <a:off x="4076700" y="5334000"/>
            <a:ext cx="774700" cy="4445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938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1A44952-577E-4B0B-88AA-1D1807201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which health domains Health Literacy is needed?</a:t>
            </a:r>
          </a:p>
        </p:txBody>
      </p:sp>
      <p:sp>
        <p:nvSpPr>
          <p:cNvPr id="4" name="Rounded Rectangle 4">
            <a:extLst>
              <a:ext uri="{FF2B5EF4-FFF2-40B4-BE49-F238E27FC236}">
                <a16:creationId xmlns:a16="http://schemas.microsoft.com/office/drawing/2014/main" xmlns="" id="{98F8C927-0B52-4DD4-9D4E-87F50B7A93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2554" y="1867463"/>
            <a:ext cx="7838889" cy="130753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14300" indent="0" algn="ctr">
              <a:buNone/>
            </a:pPr>
            <a:r>
              <a:rPr lang="en-US" sz="2000" b="1" i="1" dirty="0">
                <a:solidFill>
                  <a:srgbClr val="FF0000"/>
                </a:solidFill>
                <a:latin typeface="+mj-lt"/>
              </a:rPr>
              <a:t>HEALTHCARE</a:t>
            </a:r>
            <a:r>
              <a:rPr lang="en-US" sz="2000" b="1" i="1" dirty="0">
                <a:latin typeface="+mj-lt"/>
              </a:rPr>
              <a:t> </a:t>
            </a:r>
            <a:r>
              <a:rPr lang="en-US" sz="2000" b="1" dirty="0" smtClean="0">
                <a:latin typeface="+mj-lt"/>
              </a:rPr>
              <a:t>ex. </a:t>
            </a:r>
            <a:r>
              <a:rPr lang="en-US" sz="2000" b="1" dirty="0">
                <a:latin typeface="+mj-lt"/>
              </a:rPr>
              <a:t>when you are ill or when you are a </a:t>
            </a:r>
            <a:r>
              <a:rPr lang="en-US" sz="2000" b="1" dirty="0" err="1">
                <a:latin typeface="+mj-lt"/>
              </a:rPr>
              <a:t>carer</a:t>
            </a:r>
            <a:r>
              <a:rPr lang="en-US" sz="2000" b="1" dirty="0">
                <a:latin typeface="+mj-lt"/>
              </a:rPr>
              <a:t> of an ill person</a:t>
            </a:r>
            <a:endParaRPr lang="el-GR" sz="2000" b="1" dirty="0">
              <a:latin typeface="+mj-lt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xmlns="" id="{451BF015-1739-4665-A317-08678635F55F}"/>
              </a:ext>
            </a:extLst>
          </p:cNvPr>
          <p:cNvSpPr/>
          <p:nvPr/>
        </p:nvSpPr>
        <p:spPr>
          <a:xfrm>
            <a:off x="652556" y="3354578"/>
            <a:ext cx="7838888" cy="130753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solidFill>
                  <a:srgbClr val="FF0000"/>
                </a:solidFill>
              </a:rPr>
              <a:t>DISEASE PREVENTION </a:t>
            </a:r>
            <a:r>
              <a:rPr lang="en-US" sz="2000" b="1" dirty="0" smtClean="0"/>
              <a:t>ex. </a:t>
            </a:r>
            <a:r>
              <a:rPr lang="en-US" sz="2000" b="1" dirty="0"/>
              <a:t>when you are in a risk to be ill</a:t>
            </a:r>
            <a:endParaRPr lang="el-GR" sz="2000" b="1" dirty="0"/>
          </a:p>
        </p:txBody>
      </p:sp>
      <p:sp>
        <p:nvSpPr>
          <p:cNvPr id="6" name="Rounded Rectangle 4">
            <a:extLst>
              <a:ext uri="{FF2B5EF4-FFF2-40B4-BE49-F238E27FC236}">
                <a16:creationId xmlns:a16="http://schemas.microsoft.com/office/drawing/2014/main" xmlns="" id="{05736412-AA87-49C6-B1ED-80A9AEF6C476}"/>
              </a:ext>
            </a:extLst>
          </p:cNvPr>
          <p:cNvSpPr/>
          <p:nvPr/>
        </p:nvSpPr>
        <p:spPr>
          <a:xfrm>
            <a:off x="652555" y="4841693"/>
            <a:ext cx="7838888" cy="1307537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solidFill>
                  <a:srgbClr val="FF0000"/>
                </a:solidFill>
              </a:rPr>
              <a:t>HEALTH PROMOTION </a:t>
            </a:r>
            <a:r>
              <a:rPr lang="en-US" sz="2000" b="1" dirty="0" smtClean="0"/>
              <a:t>ex. </a:t>
            </a:r>
            <a:r>
              <a:rPr lang="en-US" sz="2000" b="1" dirty="0"/>
              <a:t>when you are trying to improve the environment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xmlns="" val="2366094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EF2964-6A93-4627-A610-98EC4B9E8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goal of Health Literacy?</a:t>
            </a:r>
          </a:p>
        </p:txBody>
      </p:sp>
      <p:sp>
        <p:nvSpPr>
          <p:cNvPr id="4" name="Wave 3">
            <a:extLst>
              <a:ext uri="{FF2B5EF4-FFF2-40B4-BE49-F238E27FC236}">
                <a16:creationId xmlns:a16="http://schemas.microsoft.com/office/drawing/2014/main" xmlns="" id="{F8CE1C34-AEE2-4AB5-87DE-9C769E819735}"/>
              </a:ext>
            </a:extLst>
          </p:cNvPr>
          <p:cNvSpPr/>
          <p:nvPr/>
        </p:nvSpPr>
        <p:spPr>
          <a:xfrm>
            <a:off x="908050" y="1917700"/>
            <a:ext cx="7327900" cy="38989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IMPROVE THE PEOPLE’S QUALITY OF LIFE</a:t>
            </a:r>
          </a:p>
        </p:txBody>
      </p:sp>
    </p:spTree>
    <p:extLst>
      <p:ext uri="{BB962C8B-B14F-4D97-AF65-F5344CB8AC3E}">
        <p14:creationId xmlns:p14="http://schemas.microsoft.com/office/powerpoint/2010/main" xmlns="" val="1663728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7331BD-AA31-4CD5-8BB2-18D5019C2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So, what is Health Literacy?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0429FBA-9387-441B-BC25-4106D2ED1B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 algn="ctr">
              <a:buNone/>
            </a:pPr>
            <a:r>
              <a:rPr lang="en-US" dirty="0"/>
              <a:t>“Health Literacy is linked to literacy and entails the motivation, knowledge and competencies to </a:t>
            </a:r>
            <a:r>
              <a:rPr lang="en-US" b="1" dirty="0">
                <a:solidFill>
                  <a:srgbClr val="FF0000"/>
                </a:solidFill>
              </a:rPr>
              <a:t>access, understand, appraise </a:t>
            </a:r>
            <a:r>
              <a:rPr lang="en-US" dirty="0"/>
              <a:t>and </a:t>
            </a:r>
            <a:r>
              <a:rPr lang="en-US" b="1" dirty="0">
                <a:solidFill>
                  <a:srgbClr val="FF0000"/>
                </a:solidFill>
              </a:rPr>
              <a:t>apply</a:t>
            </a:r>
            <a:r>
              <a:rPr lang="en-US" dirty="0"/>
              <a:t> health information in order to make judgements and take decisions in everyday life concerning </a:t>
            </a:r>
            <a:r>
              <a:rPr lang="en-US" b="1" dirty="0">
                <a:solidFill>
                  <a:srgbClr val="FFC000"/>
                </a:solidFill>
              </a:rPr>
              <a:t>healthcare, disease prevention </a:t>
            </a:r>
            <a:r>
              <a:rPr lang="en-US" dirty="0"/>
              <a:t>and </a:t>
            </a:r>
            <a:r>
              <a:rPr lang="en-US" b="1" dirty="0">
                <a:solidFill>
                  <a:srgbClr val="FFC000"/>
                </a:solidFill>
              </a:rPr>
              <a:t>health promotion </a:t>
            </a:r>
            <a:r>
              <a:rPr lang="en-US" dirty="0"/>
              <a:t>to maintain or improve </a:t>
            </a:r>
            <a:r>
              <a:rPr lang="en-US" b="1" dirty="0">
                <a:solidFill>
                  <a:srgbClr val="00B050"/>
                </a:solidFill>
              </a:rPr>
              <a:t>quality of life throughout the course of life</a:t>
            </a:r>
            <a:r>
              <a:rPr lang="en-US" dirty="0"/>
              <a:t>”</a:t>
            </a:r>
          </a:p>
          <a:p>
            <a:pPr marL="114300" indent="0">
              <a:buNone/>
            </a:pPr>
            <a:r>
              <a:rPr lang="en-US" sz="2800" dirty="0"/>
              <a:t>Sorensen et al., 2012</a:t>
            </a:r>
          </a:p>
        </p:txBody>
      </p:sp>
    </p:spTree>
    <p:extLst>
      <p:ext uri="{BB962C8B-B14F-4D97-AF65-F5344CB8AC3E}">
        <p14:creationId xmlns:p14="http://schemas.microsoft.com/office/powerpoint/2010/main" xmlns="" val="1323482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B45D61-72C5-4B15-8B3A-5FD31A2FB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levels of Health Literacy?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67CC8F3F-7317-4612-B57D-E9556DB4BD4B}"/>
              </a:ext>
            </a:extLst>
          </p:cNvPr>
          <p:cNvSpPr/>
          <p:nvPr/>
        </p:nvSpPr>
        <p:spPr>
          <a:xfrm>
            <a:off x="2905760" y="1651000"/>
            <a:ext cx="3332480" cy="8229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Inadequate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AE411885-22C8-4BF5-A5F3-D76E029AB175}"/>
              </a:ext>
            </a:extLst>
          </p:cNvPr>
          <p:cNvSpPr/>
          <p:nvPr/>
        </p:nvSpPr>
        <p:spPr>
          <a:xfrm>
            <a:off x="2905760" y="2788519"/>
            <a:ext cx="3332480" cy="8229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Problematic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89B12D57-48BD-4AC3-8B9D-5FAE58D6E82A}"/>
              </a:ext>
            </a:extLst>
          </p:cNvPr>
          <p:cNvSpPr/>
          <p:nvPr/>
        </p:nvSpPr>
        <p:spPr>
          <a:xfrm>
            <a:off x="2905760" y="3926039"/>
            <a:ext cx="3332480" cy="8229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Sufficient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0F7C38F4-35E4-4D44-B746-05D93558CEC9}"/>
              </a:ext>
            </a:extLst>
          </p:cNvPr>
          <p:cNvSpPr/>
          <p:nvPr/>
        </p:nvSpPr>
        <p:spPr>
          <a:xfrm>
            <a:off x="2905760" y="5179999"/>
            <a:ext cx="3332480" cy="8229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Exceptional</a:t>
            </a:r>
          </a:p>
        </p:txBody>
      </p:sp>
    </p:spTree>
    <p:extLst>
      <p:ext uri="{BB962C8B-B14F-4D97-AF65-F5344CB8AC3E}">
        <p14:creationId xmlns:p14="http://schemas.microsoft.com/office/powerpoint/2010/main" xmlns="" val="1651831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70EAD5-B990-47B0-AE96-852DE85A8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there any research about Health Literacy?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23E4D8F-6289-4CCF-BBE3-0F92F8AD06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HLS-EU survey</a:t>
            </a:r>
          </a:p>
          <a:p>
            <a:pPr marL="114300" indent="0">
              <a:buNone/>
            </a:pPr>
            <a:r>
              <a:rPr lang="en-US" dirty="0">
                <a:solidFill>
                  <a:schemeClr val="tx1"/>
                </a:solidFill>
              </a:rPr>
              <a:t>8 countries: Austria, Bulgaria, Greece, Netherlands, Ireland, Germany, Poland, Spain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xmlns="" id="{73ED081E-84FC-45FD-B1D0-CAFD6AC4957F}"/>
              </a:ext>
            </a:extLst>
          </p:cNvPr>
          <p:cNvSpPr/>
          <p:nvPr/>
        </p:nvSpPr>
        <p:spPr>
          <a:xfrm>
            <a:off x="4013200" y="3322320"/>
            <a:ext cx="558800" cy="812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D1DFED87-7AE7-4F2C-AC9B-F72E814441D5}"/>
              </a:ext>
            </a:extLst>
          </p:cNvPr>
          <p:cNvSpPr/>
          <p:nvPr/>
        </p:nvSpPr>
        <p:spPr>
          <a:xfrm>
            <a:off x="2961640" y="4317682"/>
            <a:ext cx="2987040" cy="1259840"/>
          </a:xfrm>
          <a:prstGeom prst="round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u="sng" dirty="0"/>
              <a:t>8000 people</a:t>
            </a:r>
          </a:p>
        </p:txBody>
      </p:sp>
    </p:spTree>
    <p:extLst>
      <p:ext uri="{BB962C8B-B14F-4D97-AF65-F5344CB8AC3E}">
        <p14:creationId xmlns:p14="http://schemas.microsoft.com/office/powerpoint/2010/main" xmlns="" val="637268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BEA6927-9ACC-4CA7-A42E-6D70C527D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results of the HLS-EU survey?</a:t>
            </a:r>
          </a:p>
        </p:txBody>
      </p:sp>
      <p:sp>
        <p:nvSpPr>
          <p:cNvPr id="4" name="Bevel 4">
            <a:extLst>
              <a:ext uri="{FF2B5EF4-FFF2-40B4-BE49-F238E27FC236}">
                <a16:creationId xmlns:a16="http://schemas.microsoft.com/office/drawing/2014/main" xmlns="" id="{C033BDEE-6CCD-436F-99F7-7820032A88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835" y="1720791"/>
            <a:ext cx="8062330" cy="1276815"/>
          </a:xfrm>
          <a:prstGeom prst="bevel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50800" indent="0">
              <a:buNone/>
            </a:pPr>
            <a:r>
              <a:rPr lang="en-US" b="1" dirty="0">
                <a:solidFill>
                  <a:srgbClr val="FF0000"/>
                </a:solidFill>
              </a:rPr>
              <a:t>40% </a:t>
            </a:r>
            <a:r>
              <a:rPr lang="en-US" dirty="0"/>
              <a:t>of the participants reported </a:t>
            </a:r>
            <a:r>
              <a:rPr lang="en-US" b="1" dirty="0">
                <a:solidFill>
                  <a:srgbClr val="7030A0"/>
                </a:solidFill>
              </a:rPr>
              <a:t>low levels of Health Literacy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841917" y="3300760"/>
            <a:ext cx="7460166" cy="243654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2 of the main consequences of having </a:t>
            </a:r>
            <a:r>
              <a:rPr lang="en-US" b="1" dirty="0">
                <a:solidFill>
                  <a:srgbClr val="7030A0"/>
                </a:solidFill>
              </a:rPr>
              <a:t>low levels of Health Literacy</a:t>
            </a:r>
            <a:r>
              <a:rPr lang="en-US" dirty="0"/>
              <a:t> are:</a:t>
            </a:r>
          </a:p>
          <a:p>
            <a:pPr lvl="1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Problematic health behaviors</a:t>
            </a:r>
          </a:p>
          <a:p>
            <a:pPr lvl="1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Bad self-perceived health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400371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360</Words>
  <Application>Microsoft Office PowerPoint</Application>
  <PresentationFormat>Προβολή στην οθόνη (4:3)</PresentationFormat>
  <Paragraphs>38</Paragraphs>
  <Slides>11</Slides>
  <Notes>4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2" baseType="lpstr">
      <vt:lpstr>Tema di Office</vt:lpstr>
      <vt:lpstr>Διαφάνεια 1</vt:lpstr>
      <vt:lpstr>When do we need Health Literacy?</vt:lpstr>
      <vt:lpstr>What skills are needed to maintain good levels of Health Literacy? </vt:lpstr>
      <vt:lpstr>In which health domains Health Literacy is needed?</vt:lpstr>
      <vt:lpstr>What are the goal of Health Literacy?</vt:lpstr>
      <vt:lpstr>So, what is Health Literacy?</vt:lpstr>
      <vt:lpstr>What are the levels of Health Literacy?</vt:lpstr>
      <vt:lpstr>Is there any research about Health Literacy?</vt:lpstr>
      <vt:lpstr>What are the results of the HLS-EU survey?</vt:lpstr>
      <vt:lpstr>Διαφάνεια 10</vt:lpstr>
      <vt:lpstr>Διαφάνεια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Ioanna Menoikou</dc:creator>
  <cp:lastModifiedBy>HP</cp:lastModifiedBy>
  <cp:revision>20</cp:revision>
  <dcterms:modified xsi:type="dcterms:W3CDTF">2019-12-08T10:16:19Z</dcterms:modified>
</cp:coreProperties>
</file>